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42" r:id="rId2"/>
    <p:sldId id="3018" r:id="rId3"/>
    <p:sldId id="3029" r:id="rId4"/>
    <p:sldId id="3030" r:id="rId5"/>
    <p:sldId id="2757" r:id="rId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B MUSEUM" initials="SM" lastIdx="1" clrIdx="0">
    <p:extLst>
      <p:ext uri="{19B8F6BF-5375-455C-9EA6-DF929625EA0E}">
        <p15:presenceInfo xmlns:p15="http://schemas.microsoft.com/office/powerpoint/2012/main" userId="a7859cec40722f49" providerId="Windows Live"/>
      </p:ext>
    </p:extLst>
  </p:cmAuthor>
  <p:cmAuthor id="2" name="Virdi, Amita" initials="VA" lastIdx="1" clrIdx="1">
    <p:extLst>
      <p:ext uri="{19B8F6BF-5375-455C-9EA6-DF929625EA0E}">
        <p15:presenceInfo xmlns:p15="http://schemas.microsoft.com/office/powerpoint/2012/main" userId="S::avirdi@deloitte.com::f3ed1680-e221-48ac-be2e-e3dff5879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1E2F13"/>
    <a:srgbClr val="92D050"/>
    <a:srgbClr val="66FF66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29" autoAdjust="0"/>
    <p:restoredTop sz="94614" autoAdjust="0"/>
  </p:normalViewPr>
  <p:slideViewPr>
    <p:cSldViewPr snapToGrid="0">
      <p:cViewPr varScale="1">
        <p:scale>
          <a:sx n="94" d="100"/>
          <a:sy n="94" d="100"/>
        </p:scale>
        <p:origin x="102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41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200"/>
            </a:lvl1pPr>
          </a:lstStyle>
          <a:p>
            <a:fld id="{13653BE8-4897-4750-B9DC-0A20EFF1FA5A}" type="datetimeFigureOut">
              <a:rPr lang="en-US" smtClean="0"/>
              <a:pPr/>
              <a:t>7/25/2022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200"/>
            </a:lvl1pPr>
          </a:lstStyle>
          <a:p>
            <a:fld id="{CF34644A-469E-4690-AA46-A46839E149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200"/>
            </a:lvl1pPr>
          </a:lstStyle>
          <a:p>
            <a:fld id="{D4961F76-0190-4D6A-929F-4448BDF2D8A1}" type="datetimeFigureOut">
              <a:rPr lang="en-IN" smtClean="0"/>
              <a:pPr/>
              <a:t>25-07-2022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3158" tIns="46580" rIns="93158" bIns="4658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8133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3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200"/>
            </a:lvl1pPr>
          </a:lstStyle>
          <a:p>
            <a:fld id="{022A43C5-BD01-40B4-8829-82CEB0750D8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570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C1B7F-FCA6-4FAC-9661-408C7AB692A7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1847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C1B7F-FCA6-4FAC-9661-408C7AB692A7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6757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C1B7F-FCA6-4FAC-9661-408C7AB692A7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21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16A23-9572-4D41-BB2A-307A8D58F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DEC0BD-459A-4C80-A2F5-9932E0CCB4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E1D4D-2C23-42D4-925A-49410D914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7B57-35CC-4177-85CA-D0CE40D1BF9D}" type="datetime1">
              <a:rPr lang="en-IN" smtClean="0"/>
              <a:t>25-07-2022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596564-05E5-4B17-BE81-0DB40E832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E0AA3-A694-4B5D-8E4A-92FEDD183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034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4EA50-E53E-4077-A1C1-1B5711A70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357517-F6EB-486B-845B-87917A187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C9BBC1-9035-426F-A2AC-1210558C3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74D71-F4AA-4497-8A97-0C137DBDF5BB}" type="datetime1">
              <a:rPr lang="en-IN" smtClean="0"/>
              <a:t>25-07-2022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E6D94C-5802-4B67-BEA0-F508A64AE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069091-2612-4E13-B686-A8D8B06DE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68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4315CC-7FB1-49A1-BB6B-2F72AB45E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A519A0-D4E9-4513-95BC-2A4774E63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63C85F-0018-4782-9495-F71165188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A5B6B-E53B-4B7C-BB89-889373CE17AC}" type="datetime1">
              <a:rPr lang="en-IN" smtClean="0"/>
              <a:t>25-07-2022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64B06-7550-4CAF-8C1F-966DB8AB4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9BF6D-3F45-42E7-AF00-E02CCB141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8526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9D924-CE7F-4ECA-88E8-536331FA5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CC16F-12D6-40A9-888E-F504BE3C6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59263-1183-499D-901B-4C2A2D445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1DE7E-23CB-42CC-951C-A820E97788EA}" type="datetime1">
              <a:rPr lang="en-IN" smtClean="0"/>
              <a:t>25-07-2022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98FCF-B4F2-40F4-A2B9-8712AC443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2E79FE-E0D2-4AF2-997A-7BC72D1AE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564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6A450-6170-4438-98E9-5DAE0E5D7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82E5B-9B79-4C6F-9A86-A012B54B3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EED3D-1E11-4777-A89B-D64B726CA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74866-4C9B-45F0-A689-C22995744961}" type="datetime1">
              <a:rPr lang="en-IN" smtClean="0"/>
              <a:t>25-07-2022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B4050-4C92-4FEC-A7C6-F780F6D9A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DF61C-4923-4F63-8605-27F43312D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659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0FBEE-38D3-48E1-9240-BB7E53DD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AB094-7349-44CF-9D37-506E9D8F6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B574B3-0B87-401C-AF83-9AB3ECD7FB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05DE0-A612-4FB4-B0F4-B588138D3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EBD8-FD6A-43B6-B8E1-96C32849C43E}" type="datetime1">
              <a:rPr lang="en-IN" smtClean="0"/>
              <a:t>25-07-2022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7E0BFC-2E4E-4065-A29F-6EEFF6A4E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4268D-47DD-4B26-9098-6B947CB4A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91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2EEFD-8B5E-421F-B776-DF6BD87E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320005-F672-49B6-9EA7-59D2E0F621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04C554E-A619-4FE7-BB22-668B8A91C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CE465C-19DC-4CAF-947D-EABFAE7C8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BAEBC-461D-44DB-AC61-77606C82C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335929-B114-4542-978C-7BA887E97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7565E-4471-410C-B82C-C633E28022C6}" type="datetime1">
              <a:rPr lang="en-IN" smtClean="0"/>
              <a:t>25-07-2022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537667E-93C5-4F91-BE93-886BFCF6F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38705E-9C91-407A-99F2-7EE3FF5D4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4318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6610B-64A5-4DE0-93F0-94B429A0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2CAE758-A648-4525-9C5E-C8250090F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366FB-3C88-4996-9F98-85E70008D3F3}" type="datetime1">
              <a:rPr lang="en-IN" smtClean="0"/>
              <a:t>25-07-2022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AFB563-AAA5-40A7-B3FB-5ACA655C4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ED34D-2D97-4270-97B7-608298035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826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BBF909-A6BE-4C97-90F0-33EFACC51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BE662-0781-4D48-8218-24F18CF22EEB}" type="datetime1">
              <a:rPr lang="en-IN" smtClean="0"/>
              <a:t>25-07-2022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8C62D4-AA1A-49AD-920C-F7F6E7D05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746796-1F85-4878-AAC6-6F9440826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470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CFDA0-FD38-4C4F-8FC0-5FD680B5A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73DB9-AFDD-4691-AF39-99E387AE97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E862E0-680E-445A-9371-4D1CB23C3F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C8EA97-3AED-4CD3-A856-9FEB9356F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24080-06CC-42C6-A6A7-CBAEFA0FBC3C}" type="datetime1">
              <a:rPr lang="en-IN" smtClean="0"/>
              <a:t>25-07-2022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13639-CD4A-4E2D-9CCE-2C846DD85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1FC98-4899-4C0A-B9BE-53F642457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933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1F706-7A0F-4DC0-9034-A8A96C4BB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2E5B12B-06F5-4FC5-8CA0-B38E19E7F8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8F4786-AA28-4C1D-8342-1403CD0F84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88E18-7322-4CA0-9F2A-9BA637D22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BB3B-A3CA-4CD6-B724-D81884E72296}" type="datetime1">
              <a:rPr lang="en-IN" smtClean="0"/>
              <a:t>25-07-2022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204F1E-7A09-4E10-9CE2-E7B2BC17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E97A0-7547-43F0-AB8D-F3BB1DB63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54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C0D080-1682-4F82-9DB9-61035C090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7E59A-8321-4CFF-8396-515B13F1F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42F850-329D-4CF7-A603-E950E3C0B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618B0-D966-4E13-96F7-AB36B9F317F5}" type="datetime1">
              <a:rPr lang="en-IN" smtClean="0"/>
              <a:t>25-07-2022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596E7-DB51-4227-8E28-00CA62ADC0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0FC44-554A-430F-B41A-44CBF29FEC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A9574-6DF9-405C-84F0-936008CA083F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9584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harghartiganga.com/" TargetMode="External"/><Relationship Id="rId4" Type="http://schemas.openxmlformats.org/officeDocument/2006/relationships/hyperlink" Target="https://bit.ly/3coY8j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552403-8CDD-425B-9453-DAE9198C3748}"/>
              </a:ext>
            </a:extLst>
          </p:cNvPr>
          <p:cNvSpPr/>
          <p:nvPr/>
        </p:nvSpPr>
        <p:spPr>
          <a:xfrm>
            <a:off x="221674" y="247100"/>
            <a:ext cx="11748653" cy="6377188"/>
          </a:xfrm>
          <a:prstGeom prst="rect">
            <a:avLst/>
          </a:prstGeom>
          <a:solidFill>
            <a:schemeClr val="bg1"/>
          </a:solidFill>
          <a:ln w="168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AA005-8183-4D60-9BE3-AED657EFD8BD}"/>
              </a:ext>
            </a:extLst>
          </p:cNvPr>
          <p:cNvSpPr txBox="1"/>
          <p:nvPr/>
        </p:nvSpPr>
        <p:spPr>
          <a:xfrm>
            <a:off x="803564" y="4143988"/>
            <a:ext cx="10584873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 Ghar Tiranga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0A233A3-CC2E-4EC2-B7E7-06022855C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8520" r="5556" b="25079"/>
          <a:stretch/>
        </p:blipFill>
        <p:spPr>
          <a:xfrm>
            <a:off x="4018625" y="1296140"/>
            <a:ext cx="4154750" cy="272344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9B5EA6-4D73-66B6-947E-94405866A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365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D94D16-6F1A-4268-99D6-E3ECDF050529}"/>
              </a:ext>
            </a:extLst>
          </p:cNvPr>
          <p:cNvCxnSpPr/>
          <p:nvPr/>
        </p:nvCxnSpPr>
        <p:spPr>
          <a:xfrm>
            <a:off x="0" y="805503"/>
            <a:ext cx="1020218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2629465D-9D2A-4228-A1D7-EE811B93091D}"/>
              </a:ext>
            </a:extLst>
          </p:cNvPr>
          <p:cNvSpPr txBox="1">
            <a:spLocks/>
          </p:cNvSpPr>
          <p:nvPr/>
        </p:nvSpPr>
        <p:spPr>
          <a:xfrm>
            <a:off x="150920" y="206748"/>
            <a:ext cx="10786369" cy="4324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Har Ghar Tiranga: Action Points for all Higher Education Institutions </a:t>
            </a:r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80A233A3-CC2E-4EC2-B7E7-06022855C5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8520" r="5556" b="25079"/>
          <a:stretch/>
        </p:blipFill>
        <p:spPr>
          <a:xfrm>
            <a:off x="10533957" y="17950"/>
            <a:ext cx="1600628" cy="9941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DB3268-CB9B-C5C3-3D75-B0CC8402378A}"/>
              </a:ext>
            </a:extLst>
          </p:cNvPr>
          <p:cNvSpPr txBox="1"/>
          <p:nvPr/>
        </p:nvSpPr>
        <p:spPr>
          <a:xfrm>
            <a:off x="150920" y="1122157"/>
            <a:ext cx="11695640" cy="486133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Hon’ble Prime Minister has held meeting with Hon’ble Chief Ministers of all the States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Broad contours of the programme has been finalised by the Committee of Secretaries under the Chairmanship of Cabinet Secretary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Secretary Higher Education has conducted VC with Chairman UGC, Chairman AICTE and all Bureau Heads on 19</a:t>
            </a:r>
            <a:r>
              <a:rPr lang="en-GB" sz="2000" baseline="30000" dirty="0"/>
              <a:t>th</a:t>
            </a:r>
            <a:r>
              <a:rPr lang="en-GB" sz="2000" dirty="0"/>
              <a:t> May 2022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Letters have been issued to Heads of Institutions of all INIs, Chairmen of UGC and AICTE, VCs of all Central Universities pointing out key tasks 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Educational Institutions have a huge role to play in this campaign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Phase 1: Between now and 10</a:t>
            </a:r>
            <a:r>
              <a:rPr lang="en-GB" sz="2000" baseline="30000" dirty="0"/>
              <a:t>th</a:t>
            </a:r>
            <a:r>
              <a:rPr lang="en-GB" sz="2000" dirty="0"/>
              <a:t> August 2022 – create adequate awareness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Phase 2: Between 11</a:t>
            </a:r>
            <a:r>
              <a:rPr lang="en-GB" sz="2000" baseline="30000" dirty="0"/>
              <a:t>th</a:t>
            </a:r>
            <a:r>
              <a:rPr lang="en-GB" sz="2000" dirty="0"/>
              <a:t> – 15</a:t>
            </a:r>
            <a:r>
              <a:rPr lang="en-GB" sz="2000" baseline="30000" dirty="0"/>
              <a:t>th</a:t>
            </a:r>
            <a:r>
              <a:rPr lang="en-GB" sz="2000" dirty="0"/>
              <a:t> August – Prabhat </a:t>
            </a:r>
            <a:r>
              <a:rPr lang="en-GB" sz="2000" dirty="0" err="1"/>
              <a:t>pheri</a:t>
            </a:r>
            <a:r>
              <a:rPr lang="en-GB" sz="2000" dirty="0"/>
              <a:t>, hoisting flag at every household, quiz, etc.</a:t>
            </a:r>
          </a:p>
          <a:p>
            <a:pPr marL="742950" lvl="1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Phase 3: After 15</a:t>
            </a:r>
            <a:r>
              <a:rPr lang="en-GB" sz="2000" baseline="30000" dirty="0"/>
              <a:t>th</a:t>
            </a:r>
            <a:r>
              <a:rPr lang="en-GB" sz="2000" dirty="0"/>
              <a:t> August – safe custody of flag</a:t>
            </a:r>
          </a:p>
          <a:p>
            <a:pPr marL="285750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GB" sz="2000" dirty="0"/>
              <a:t>Alumni associations also may be engaged to increase the outreach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9B41B95-3C9E-1683-4BDC-152F0D51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295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D94D16-6F1A-4268-99D6-E3ECDF050529}"/>
              </a:ext>
            </a:extLst>
          </p:cNvPr>
          <p:cNvCxnSpPr/>
          <p:nvPr/>
        </p:nvCxnSpPr>
        <p:spPr>
          <a:xfrm>
            <a:off x="0" y="805503"/>
            <a:ext cx="1020218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2629465D-9D2A-4228-A1D7-EE811B93091D}"/>
              </a:ext>
            </a:extLst>
          </p:cNvPr>
          <p:cNvSpPr txBox="1">
            <a:spLocks/>
          </p:cNvSpPr>
          <p:nvPr/>
        </p:nvSpPr>
        <p:spPr>
          <a:xfrm>
            <a:off x="150920" y="206748"/>
            <a:ext cx="10786369" cy="4324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Har Ghar Tiranga: Action Points for all Higher Education Institutions </a:t>
            </a:r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80A233A3-CC2E-4EC2-B7E7-06022855C5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8520" r="5556" b="25079"/>
          <a:stretch/>
        </p:blipFill>
        <p:spPr>
          <a:xfrm>
            <a:off x="10533957" y="17950"/>
            <a:ext cx="1600628" cy="9941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DB3268-CB9B-C5C3-3D75-B0CC8402378A}"/>
              </a:ext>
            </a:extLst>
          </p:cNvPr>
          <p:cNvSpPr txBox="1"/>
          <p:nvPr/>
        </p:nvSpPr>
        <p:spPr>
          <a:xfrm>
            <a:off x="150920" y="960070"/>
            <a:ext cx="11766760" cy="5224764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Phase 1</a:t>
            </a:r>
            <a:r>
              <a:rPr lang="en-GB" sz="1600" dirty="0"/>
              <a:t>: Between </a:t>
            </a:r>
            <a:r>
              <a:rPr lang="en-GB" sz="1600" dirty="0">
                <a:highlight>
                  <a:srgbClr val="FFFF00"/>
                </a:highlight>
              </a:rPr>
              <a:t>now and 10</a:t>
            </a:r>
            <a:r>
              <a:rPr lang="en-GB" sz="1600" baseline="30000" dirty="0">
                <a:highlight>
                  <a:srgbClr val="FFFF00"/>
                </a:highlight>
              </a:rPr>
              <a:t>th</a:t>
            </a:r>
            <a:r>
              <a:rPr lang="en-GB" sz="1600" dirty="0">
                <a:highlight>
                  <a:srgbClr val="FFFF00"/>
                </a:highlight>
              </a:rPr>
              <a:t> August </a:t>
            </a:r>
            <a:r>
              <a:rPr lang="en-GB" sz="1600" dirty="0"/>
              <a:t>– create adequate awareness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ea typeface="Times New Roman" panose="02020603050405020304" pitchFamily="18" charset="0"/>
              </a:rPr>
              <a:t>Create awareness among faculty, staff and students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highlight>
                  <a:srgbClr val="FFFF00"/>
                </a:highlight>
                <a:ea typeface="Times New Roman" panose="02020603050405020304" pitchFamily="18" charset="0"/>
              </a:rPr>
              <a:t>Be </a:t>
            </a:r>
            <a:r>
              <a:rPr lang="en-GB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in sync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with the </a:t>
            </a:r>
            <a:r>
              <a:rPr lang="en-GB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Har </a:t>
            </a:r>
            <a:r>
              <a:rPr lang="en-GB" sz="1600" dirty="0" err="1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Ghar</a:t>
            </a:r>
            <a:r>
              <a:rPr lang="en-GB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 </a:t>
            </a:r>
            <a:r>
              <a:rPr lang="en-GB" sz="1600" dirty="0" err="1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Tiranga</a:t>
            </a:r>
            <a:r>
              <a:rPr lang="en-GB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 website https://harghartiranga.com </a:t>
            </a:r>
            <a:r>
              <a:rPr lang="en-GB" sz="1600" dirty="0">
                <a:effectLst/>
                <a:ea typeface="Times New Roman" panose="02020603050405020304" pitchFamily="18" charset="0"/>
              </a:rPr>
              <a:t>starting from 22nd July 2022</a:t>
            </a:r>
            <a:endParaRPr lang="en-US" sz="1600" dirty="0">
              <a:effectLst/>
              <a:ea typeface="Times New Roman" panose="02020603050405020304" pitchFamily="18" charset="0"/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Students</a:t>
            </a:r>
            <a:r>
              <a:rPr lang="en-US" sz="1600" dirty="0">
                <a:effectLst/>
                <a:ea typeface="Times New Roman" panose="02020603050405020304" pitchFamily="18" charset="0"/>
              </a:rPr>
              <a:t> may be encouraged to </a:t>
            </a:r>
            <a:r>
              <a:rPr lang="en-US" sz="1600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sell flags at their own neighborhood to at least 5 more households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Large Scale </a:t>
            </a:r>
            <a:r>
              <a:rPr lang="en-GB" sz="1600" dirty="0">
                <a:highlight>
                  <a:srgbClr val="FFFF00"/>
                </a:highlight>
              </a:rPr>
              <a:t>display of Campaign Creatives </a:t>
            </a:r>
            <a:r>
              <a:rPr lang="en-GB" sz="1600" dirty="0"/>
              <a:t>in Institution’s Buildings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Download creatives/ logo for tweets from </a:t>
            </a:r>
            <a:r>
              <a:rPr lang="en-GB" sz="1600" dirty="0">
                <a:hlinkClick r:id="rId4"/>
              </a:rPr>
              <a:t>https://bit.ly/3coY8j4</a:t>
            </a:r>
            <a:r>
              <a:rPr lang="en-GB" sz="1600" dirty="0"/>
              <a:t>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Phase 2</a:t>
            </a:r>
            <a:r>
              <a:rPr lang="en-GB" sz="1600" dirty="0"/>
              <a:t>: </a:t>
            </a:r>
            <a:r>
              <a:rPr lang="en-GB" sz="1600" dirty="0">
                <a:highlight>
                  <a:srgbClr val="FFFF00"/>
                </a:highlight>
              </a:rPr>
              <a:t>Between 11</a:t>
            </a:r>
            <a:r>
              <a:rPr lang="en-GB" sz="1600" baseline="30000" dirty="0">
                <a:highlight>
                  <a:srgbClr val="FFFF00"/>
                </a:highlight>
              </a:rPr>
              <a:t>th</a:t>
            </a:r>
            <a:r>
              <a:rPr lang="en-GB" sz="1600" dirty="0">
                <a:highlight>
                  <a:srgbClr val="FFFF00"/>
                </a:highlight>
              </a:rPr>
              <a:t> – 15</a:t>
            </a:r>
            <a:r>
              <a:rPr lang="en-GB" sz="1600" baseline="30000" dirty="0">
                <a:highlight>
                  <a:srgbClr val="FFFF00"/>
                </a:highlight>
              </a:rPr>
              <a:t>th</a:t>
            </a:r>
            <a:r>
              <a:rPr lang="en-GB" sz="1600" dirty="0">
                <a:highlight>
                  <a:srgbClr val="FFFF00"/>
                </a:highlight>
              </a:rPr>
              <a:t> August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Organise “</a:t>
            </a:r>
            <a:r>
              <a:rPr lang="en-GB" sz="1600" dirty="0">
                <a:highlight>
                  <a:srgbClr val="FFFF00"/>
                </a:highlight>
              </a:rPr>
              <a:t>Prabhat </a:t>
            </a:r>
            <a:r>
              <a:rPr lang="en-GB" sz="1600" dirty="0" err="1">
                <a:highlight>
                  <a:srgbClr val="FFFF00"/>
                </a:highlight>
              </a:rPr>
              <a:t>Pheris</a:t>
            </a:r>
            <a:r>
              <a:rPr lang="en-GB" sz="1600" dirty="0"/>
              <a:t>” involving students, local Youth Clubs, volunteers of NSS, NCC, etc.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highlight>
                  <a:srgbClr val="FFFF00"/>
                </a:highlight>
              </a:rPr>
              <a:t>Hoist the National Flag at the household </a:t>
            </a:r>
            <a:r>
              <a:rPr lang="en-GB" sz="1600" dirty="0"/>
              <a:t>of all the students, faculty and staff </a:t>
            </a:r>
            <a:r>
              <a:rPr lang="en-GB" sz="1600" dirty="0">
                <a:highlight>
                  <a:srgbClr val="FFFF00"/>
                </a:highlight>
              </a:rPr>
              <a:t>during August 13-15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Post </a:t>
            </a:r>
            <a:r>
              <a:rPr lang="en-GB" sz="1600" dirty="0">
                <a:highlight>
                  <a:srgbClr val="FFFF00"/>
                </a:highlight>
              </a:rPr>
              <a:t>selfie with the flag </a:t>
            </a:r>
            <a:r>
              <a:rPr lang="en-GB" sz="1600" dirty="0"/>
              <a:t>in the website </a:t>
            </a:r>
            <a:r>
              <a:rPr lang="en-GB" sz="1600" dirty="0">
                <a:hlinkClick r:id="rId5"/>
              </a:rPr>
              <a:t>https://harghartiganga.com</a:t>
            </a:r>
            <a:endParaRPr lang="en-GB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highlight>
                  <a:srgbClr val="FFFF00"/>
                </a:highlight>
              </a:rPr>
              <a:t>Pin the Flag on the website </a:t>
            </a:r>
            <a:r>
              <a:rPr lang="en-GB" sz="1600" dirty="0"/>
              <a:t>as per their geographical coordinates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/>
              <a:t>Conduct Quiz/ Seminars, special events to </a:t>
            </a:r>
            <a:r>
              <a:rPr lang="en-GB" sz="1600" dirty="0">
                <a:highlight>
                  <a:srgbClr val="FFFF00"/>
                </a:highlight>
              </a:rPr>
              <a:t>popularise the campaign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highlight>
                  <a:srgbClr val="FFFF00"/>
                </a:highlight>
              </a:rPr>
              <a:t>Update Institution’s website </a:t>
            </a:r>
            <a:r>
              <a:rPr lang="en-GB" sz="1600" dirty="0"/>
              <a:t>– post latest activities – be in sync with Har </a:t>
            </a:r>
            <a:r>
              <a:rPr lang="en-GB" sz="1600" dirty="0" err="1"/>
              <a:t>Ghar</a:t>
            </a:r>
            <a:r>
              <a:rPr lang="en-GB" sz="1600" dirty="0"/>
              <a:t> </a:t>
            </a:r>
            <a:r>
              <a:rPr lang="en-GB" sz="1600" dirty="0" err="1"/>
              <a:t>Tiranga</a:t>
            </a:r>
            <a:r>
              <a:rPr lang="en-GB" sz="1600" dirty="0"/>
              <a:t> website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rgbClr val="FF0000"/>
                </a:solidFill>
              </a:rPr>
              <a:t>Phase 3</a:t>
            </a:r>
            <a:r>
              <a:rPr lang="en-GB" sz="1600" dirty="0"/>
              <a:t>: After 15</a:t>
            </a:r>
            <a:r>
              <a:rPr lang="en-GB" sz="1600" baseline="30000" dirty="0"/>
              <a:t>th</a:t>
            </a:r>
            <a:r>
              <a:rPr lang="en-GB" sz="1600" dirty="0"/>
              <a:t> August – Keep the flag safely at own home and spread the awareness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C997E5-5356-3717-62B8-A955E8C1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639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5D94D16-6F1A-4268-99D6-E3ECDF050529}"/>
              </a:ext>
            </a:extLst>
          </p:cNvPr>
          <p:cNvCxnSpPr/>
          <p:nvPr/>
        </p:nvCxnSpPr>
        <p:spPr>
          <a:xfrm>
            <a:off x="0" y="805503"/>
            <a:ext cx="10202186" cy="0"/>
          </a:xfrm>
          <a:prstGeom prst="line">
            <a:avLst/>
          </a:prstGeom>
          <a:ln w="5715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8" name="Title 1">
            <a:extLst>
              <a:ext uri="{FF2B5EF4-FFF2-40B4-BE49-F238E27FC236}">
                <a16:creationId xmlns:a16="http://schemas.microsoft.com/office/drawing/2014/main" id="{2629465D-9D2A-4228-A1D7-EE811B93091D}"/>
              </a:ext>
            </a:extLst>
          </p:cNvPr>
          <p:cNvSpPr txBox="1">
            <a:spLocks/>
          </p:cNvSpPr>
          <p:nvPr/>
        </p:nvSpPr>
        <p:spPr>
          <a:xfrm>
            <a:off x="150920" y="206748"/>
            <a:ext cx="10383037" cy="4324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COVID Vaccination Amrit Mahotsav: Action Points for all Higher Education Institutions </a:t>
            </a:r>
          </a:p>
        </p:txBody>
      </p:sp>
      <p:pic>
        <p:nvPicPr>
          <p:cNvPr id="15" name="Picture 14" descr="Logo, company name&#10;&#10;Description automatically generated">
            <a:extLst>
              <a:ext uri="{FF2B5EF4-FFF2-40B4-BE49-F238E27FC236}">
                <a16:creationId xmlns:a16="http://schemas.microsoft.com/office/drawing/2014/main" id="{80A233A3-CC2E-4EC2-B7E7-06022855C5F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8520" r="5556" b="25079"/>
          <a:stretch/>
        </p:blipFill>
        <p:spPr>
          <a:xfrm>
            <a:off x="10533957" y="17950"/>
            <a:ext cx="1600628" cy="994104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DB3268-CB9B-C5C3-3D75-B0CC8402378A}"/>
              </a:ext>
            </a:extLst>
          </p:cNvPr>
          <p:cNvSpPr txBox="1"/>
          <p:nvPr/>
        </p:nvSpPr>
        <p:spPr>
          <a:xfrm>
            <a:off x="150920" y="1017144"/>
            <a:ext cx="11329880" cy="5035353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</a:rPr>
              <a:t>Crucial Dates </a:t>
            </a:r>
            <a:r>
              <a:rPr lang="en-GB" dirty="0"/>
              <a:t>: 15 July – 30 September (75 days)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ea typeface="Times New Roman" panose="02020603050405020304" pitchFamily="18" charset="0"/>
              </a:rPr>
              <a:t>Provide </a:t>
            </a:r>
            <a:r>
              <a:rPr lang="en-US" dirty="0"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free precautionary doses </a:t>
            </a:r>
            <a:r>
              <a:rPr lang="en-US" dirty="0">
                <a:effectLst/>
                <a:ea typeface="Times New Roman" panose="02020603050405020304" pitchFamily="18" charset="0"/>
              </a:rPr>
              <a:t>to all eligible population of age 18 or more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>
                <a:ea typeface="Times New Roman" panose="02020603050405020304" pitchFamily="18" charset="0"/>
              </a:rPr>
              <a:t>Precautionary dose can be taken by all who have completed 6 months (26 weeks) from date of administering 2</a:t>
            </a:r>
            <a:r>
              <a:rPr lang="en-US" baseline="30000" dirty="0">
                <a:ea typeface="Times New Roman" panose="02020603050405020304" pitchFamily="18" charset="0"/>
              </a:rPr>
              <a:t>nd</a:t>
            </a:r>
            <a:r>
              <a:rPr lang="en-US" dirty="0">
                <a:ea typeface="Times New Roman" panose="02020603050405020304" pitchFamily="18" charset="0"/>
              </a:rPr>
              <a:t> dose of COVID </a:t>
            </a:r>
            <a:r>
              <a:rPr lang="en-US" dirty="0" err="1">
                <a:ea typeface="Times New Roman" panose="02020603050405020304" pitchFamily="18" charset="0"/>
              </a:rPr>
              <a:t>vacination</a:t>
            </a:r>
            <a:endParaRPr lang="en-US" dirty="0">
              <a:effectLst/>
              <a:ea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</a:rPr>
              <a:t>Role of Higher Education Institutions</a:t>
            </a:r>
            <a:r>
              <a:rPr lang="en-GB" dirty="0"/>
              <a:t>:</a:t>
            </a:r>
            <a:endParaRPr lang="en-GB" dirty="0">
              <a:highlight>
                <a:srgbClr val="FFFF00"/>
              </a:highlight>
            </a:endParaRP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Launch a campaign to </a:t>
            </a:r>
            <a:r>
              <a:rPr lang="en-GB" dirty="0">
                <a:highlight>
                  <a:srgbClr val="FFFF00"/>
                </a:highlight>
              </a:rPr>
              <a:t>enumerate number of eligible adult population </a:t>
            </a:r>
            <a:r>
              <a:rPr lang="en-GB" dirty="0"/>
              <a:t>(faculty, staff and students) on their rolls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Find out eligible adult population in their households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Encourage all of them to get COVID vaccination remaining doses/ precautionary doses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FFFF00"/>
                </a:highlight>
              </a:rPr>
              <a:t>Organise vaccination camps at campus </a:t>
            </a:r>
            <a:r>
              <a:rPr lang="en-GB" dirty="0"/>
              <a:t>or motivate all to get it at Government COVID vaccination centres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Vaccination team, logistics, cold boxes, etc. will be arranged by Dept. of Health of concerned State/UT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M/o Health and family Welfare has issued details of coordinators at central level and SOP for the institutions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b="1" dirty="0">
                <a:solidFill>
                  <a:srgbClr val="FF0000"/>
                </a:solidFill>
              </a:rPr>
              <a:t>Vaccine drive</a:t>
            </a:r>
            <a:r>
              <a:rPr lang="en-GB" dirty="0"/>
              <a:t>: To be taken in mission mode and completed as a part of Azadi ka Amrit Mahotsav by September 30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DC997E5-5356-3717-62B8-A955E8C1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4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655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B552403-8CDD-425B-9453-DAE9198C3748}"/>
              </a:ext>
            </a:extLst>
          </p:cNvPr>
          <p:cNvSpPr/>
          <p:nvPr/>
        </p:nvSpPr>
        <p:spPr>
          <a:xfrm>
            <a:off x="221674" y="226552"/>
            <a:ext cx="11748653" cy="6377188"/>
          </a:xfrm>
          <a:prstGeom prst="rect">
            <a:avLst/>
          </a:prstGeom>
          <a:solidFill>
            <a:schemeClr val="bg1"/>
          </a:solidFill>
          <a:ln w="1682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N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AAA005-8183-4D60-9BE3-AED657EFD8BD}"/>
              </a:ext>
            </a:extLst>
          </p:cNvPr>
          <p:cNvSpPr txBox="1"/>
          <p:nvPr/>
        </p:nvSpPr>
        <p:spPr>
          <a:xfrm>
            <a:off x="803564" y="4143988"/>
            <a:ext cx="10584873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you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80A233A3-CC2E-4EC2-B7E7-06022855C5F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3" t="18520" r="5556" b="25079"/>
          <a:stretch/>
        </p:blipFill>
        <p:spPr>
          <a:xfrm>
            <a:off x="4018625" y="1296140"/>
            <a:ext cx="4154750" cy="272344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D5DDF2-47FA-A732-3005-D6B850725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A9574-6DF9-405C-84F0-936008CA083F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2458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7039</TotalTime>
  <Words>566</Words>
  <Application>Microsoft Office PowerPoint</Application>
  <PresentationFormat>Widescreen</PresentationFormat>
  <Paragraphs>47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SB MUSEUM</dc:creator>
  <cp:lastModifiedBy>Purnendu Kishore Banerjee</cp:lastModifiedBy>
  <cp:revision>609</cp:revision>
  <cp:lastPrinted>2022-07-25T09:52:11Z</cp:lastPrinted>
  <dcterms:created xsi:type="dcterms:W3CDTF">2022-03-16T06:07:17Z</dcterms:created>
  <dcterms:modified xsi:type="dcterms:W3CDTF">2022-07-25T13:19:04Z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2022-03-29T09:12:35Z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c97e181c-dc58-4c5f-8546-6c2d764a3727</vt:lpwstr>
  </property>
  <property fmtid="{D5CDD505-2E9C-101B-9397-08002B2CF9AE}" pid="8" name="MSIP_Label_ea60d57e-af5b-4752-ac57-3e4f28ca11dc_ContentBits">
    <vt:lpwstr>0</vt:lpwstr>
  </property>
</Properties>
</file>